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6CEA30-C53B-364F-BDCB-21833B93207D}" v="2" dt="2026-08-31T18:40:08.84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735"/>
    <p:restoredTop sz="94645"/>
  </p:normalViewPr>
  <p:slideViewPr>
    <p:cSldViewPr>
      <p:cViewPr varScale="1">
        <p:scale>
          <a:sx n="88" d="100"/>
          <a:sy n="88" d="100"/>
        </p:scale>
        <p:origin x="4136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6858000" cy="9143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7175" y="238125"/>
            <a:ext cx="2057400" cy="9239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900" y="365760"/>
            <a:ext cx="61722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103120"/>
            <a:ext cx="61722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8503920"/>
            <a:ext cx="21945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verme@customer.spotpet.com" TargetMode="External"/><Relationship Id="rId2" Type="http://schemas.openxmlformats.org/officeDocument/2006/relationships/hyperlink" Target="https://spotpet.link/agmcontainer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2947" y="491184"/>
            <a:ext cx="3342640" cy="6033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ct val="99100"/>
              </a:lnSpc>
              <a:spcBef>
                <a:spcPts val="225"/>
              </a:spcBef>
            </a:pP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Your</a:t>
            </a:r>
            <a:r>
              <a:rPr sz="1200" spc="-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employees</a:t>
            </a:r>
            <a:r>
              <a:rPr sz="1200" spc="-3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can</a:t>
            </a:r>
            <a:r>
              <a:rPr sz="12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now</a:t>
            </a:r>
            <a:r>
              <a:rPr sz="1200" spc="-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claim</a:t>
            </a:r>
            <a:r>
              <a:rPr sz="1200" spc="-4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up</a:t>
            </a:r>
            <a:r>
              <a:rPr sz="1200" spc="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to</a:t>
            </a:r>
            <a:r>
              <a:rPr sz="12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a</a:t>
            </a:r>
            <a:r>
              <a:rPr sz="1200" spc="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Poppins"/>
                <a:cs typeface="Poppins"/>
              </a:rPr>
              <a:t>20%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discount</a:t>
            </a:r>
            <a:r>
              <a:rPr sz="1200" spc="5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on</a:t>
            </a:r>
            <a:r>
              <a:rPr sz="1200" spc="-4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a</a:t>
            </a:r>
            <a:r>
              <a:rPr sz="1200" spc="-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Spot</a:t>
            </a:r>
            <a:r>
              <a:rPr sz="1200" spc="-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policy;</a:t>
            </a:r>
            <a:r>
              <a:rPr sz="1200" spc="-4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so,</a:t>
            </a:r>
            <a:r>
              <a:rPr sz="1200" spc="-4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let’s</a:t>
            </a:r>
            <a:r>
              <a:rPr sz="1200" spc="2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get</a:t>
            </a:r>
            <a:r>
              <a:rPr sz="1200" spc="-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Poppins"/>
                <a:cs typeface="Poppins"/>
              </a:rPr>
              <a:t>the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word</a:t>
            </a:r>
            <a:r>
              <a:rPr sz="1200" spc="1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out</a:t>
            </a:r>
            <a:r>
              <a:rPr sz="1200" spc="-4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with</a:t>
            </a:r>
            <a:r>
              <a:rPr sz="1200" spc="-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the</a:t>
            </a:r>
            <a:r>
              <a:rPr sz="1200" spc="-5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email</a:t>
            </a:r>
            <a:r>
              <a:rPr sz="1200" spc="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"/>
                <a:cs typeface="Poppins"/>
              </a:rPr>
              <a:t>template</a:t>
            </a:r>
            <a:r>
              <a:rPr sz="1200" spc="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Poppins"/>
                <a:cs typeface="Poppins"/>
              </a:rPr>
              <a:t>below:</a:t>
            </a:r>
            <a:endParaRPr sz="1200" dirty="0">
              <a:latin typeface="Poppins"/>
              <a:cs typeface="Poppin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7948" y="1136957"/>
            <a:ext cx="6419850" cy="7515859"/>
            <a:chOff x="219075" y="1390586"/>
            <a:chExt cx="6419850" cy="7515859"/>
          </a:xfrm>
        </p:grpSpPr>
        <p:sp>
          <p:nvSpPr>
            <p:cNvPr id="4" name="object 4"/>
            <p:cNvSpPr/>
            <p:nvPr/>
          </p:nvSpPr>
          <p:spPr>
            <a:xfrm>
              <a:off x="261937" y="1404874"/>
              <a:ext cx="6351270" cy="635"/>
            </a:xfrm>
            <a:custGeom>
              <a:avLst/>
              <a:gdLst/>
              <a:ahLst/>
              <a:cxnLst/>
              <a:rect l="l" t="t" r="r" b="b"/>
              <a:pathLst>
                <a:path w="6351270" h="634">
                  <a:moveTo>
                    <a:pt x="0" y="0"/>
                  </a:moveTo>
                  <a:lnTo>
                    <a:pt x="6350825" y="126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9075" y="1543050"/>
              <a:ext cx="6419850" cy="7362825"/>
            </a:xfrm>
            <a:custGeom>
              <a:avLst/>
              <a:gdLst/>
              <a:ahLst/>
              <a:cxnLst/>
              <a:rect l="l" t="t" r="r" b="b"/>
              <a:pathLst>
                <a:path w="6419850" h="7362825">
                  <a:moveTo>
                    <a:pt x="6226048" y="0"/>
                  </a:moveTo>
                  <a:lnTo>
                    <a:pt x="193814" y="0"/>
                  </a:lnTo>
                  <a:lnTo>
                    <a:pt x="149376" y="5117"/>
                  </a:lnTo>
                  <a:lnTo>
                    <a:pt x="108582" y="19693"/>
                  </a:lnTo>
                  <a:lnTo>
                    <a:pt x="72595" y="42567"/>
                  </a:lnTo>
                  <a:lnTo>
                    <a:pt x="42580" y="72577"/>
                  </a:lnTo>
                  <a:lnTo>
                    <a:pt x="19700" y="108560"/>
                  </a:lnTo>
                  <a:lnTo>
                    <a:pt x="5119" y="149356"/>
                  </a:lnTo>
                  <a:lnTo>
                    <a:pt x="0" y="193801"/>
                  </a:lnTo>
                  <a:lnTo>
                    <a:pt x="0" y="7169010"/>
                  </a:lnTo>
                  <a:lnTo>
                    <a:pt x="5119" y="7213448"/>
                  </a:lnTo>
                  <a:lnTo>
                    <a:pt x="19700" y="7254242"/>
                  </a:lnTo>
                  <a:lnTo>
                    <a:pt x="42580" y="7290229"/>
                  </a:lnTo>
                  <a:lnTo>
                    <a:pt x="72595" y="7320244"/>
                  </a:lnTo>
                  <a:lnTo>
                    <a:pt x="108582" y="7343124"/>
                  </a:lnTo>
                  <a:lnTo>
                    <a:pt x="149376" y="7357705"/>
                  </a:lnTo>
                  <a:lnTo>
                    <a:pt x="193814" y="7362825"/>
                  </a:lnTo>
                  <a:lnTo>
                    <a:pt x="6226048" y="7362825"/>
                  </a:lnTo>
                  <a:lnTo>
                    <a:pt x="6270493" y="7357705"/>
                  </a:lnTo>
                  <a:lnTo>
                    <a:pt x="6311289" y="7343124"/>
                  </a:lnTo>
                  <a:lnTo>
                    <a:pt x="6347272" y="7320244"/>
                  </a:lnTo>
                  <a:lnTo>
                    <a:pt x="6377282" y="7290229"/>
                  </a:lnTo>
                  <a:lnTo>
                    <a:pt x="6400156" y="7254242"/>
                  </a:lnTo>
                  <a:lnTo>
                    <a:pt x="6414732" y="7213448"/>
                  </a:lnTo>
                  <a:lnTo>
                    <a:pt x="6419850" y="7169010"/>
                  </a:lnTo>
                  <a:lnTo>
                    <a:pt x="6419850" y="193801"/>
                  </a:lnTo>
                  <a:lnTo>
                    <a:pt x="6414732" y="149356"/>
                  </a:lnTo>
                  <a:lnTo>
                    <a:pt x="6400156" y="108560"/>
                  </a:lnTo>
                  <a:lnTo>
                    <a:pt x="6377282" y="72577"/>
                  </a:lnTo>
                  <a:lnTo>
                    <a:pt x="6347272" y="42567"/>
                  </a:lnTo>
                  <a:lnTo>
                    <a:pt x="6311289" y="19693"/>
                  </a:lnTo>
                  <a:lnTo>
                    <a:pt x="6270493" y="5117"/>
                  </a:lnTo>
                  <a:lnTo>
                    <a:pt x="62260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74247" y="1505377"/>
            <a:ext cx="6275252" cy="216533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l">
              <a:spcBef>
                <a:spcPts val="125"/>
              </a:spcBef>
            </a:pPr>
            <a:r>
              <a:rPr sz="1200" dirty="0">
                <a:latin typeface="Poppins"/>
                <a:cs typeface="Poppins"/>
              </a:rPr>
              <a:t>Dear</a:t>
            </a:r>
            <a:r>
              <a:rPr sz="1200" spc="-45" dirty="0">
                <a:latin typeface="Poppins"/>
                <a:cs typeface="Poppins"/>
              </a:rPr>
              <a:t> </a:t>
            </a:r>
            <a:r>
              <a:rPr lang="en-US" sz="1200" spc="-10" dirty="0">
                <a:latin typeface="Poppins"/>
                <a:cs typeface="Poppins"/>
              </a:rPr>
              <a:t>Employee,</a:t>
            </a:r>
            <a:br>
              <a:rPr lang="en-US" sz="1200" spc="-10" dirty="0">
                <a:latin typeface="Poppins"/>
                <a:cs typeface="Poppins"/>
              </a:rPr>
            </a:br>
            <a:br>
              <a:rPr lang="en-US" sz="1200" spc="-10" dirty="0">
                <a:latin typeface="Poppins"/>
                <a:cs typeface="Poppins"/>
              </a:rPr>
            </a:br>
            <a:r>
              <a:rPr lang="en-US" sz="1200" spc="-10" dirty="0">
                <a:latin typeface="Poppins"/>
                <a:cs typeface="Poppins"/>
              </a:rPr>
              <a:t>We’re thrilled to announce that we’re switching to </a:t>
            </a:r>
            <a:r>
              <a:rPr lang="en-US" sz="1200" b="1" spc="-10" dirty="0">
                <a:latin typeface="Poppins"/>
                <a:cs typeface="Poppins"/>
              </a:rPr>
              <a:t>Spot Pet Insurance </a:t>
            </a:r>
            <a:r>
              <a:rPr lang="en-US" sz="1200" spc="-10" dirty="0">
                <a:latin typeface="Poppins"/>
                <a:cs typeface="Poppins"/>
              </a:rPr>
              <a:t>this year! If you currently have pet insurance </a:t>
            </a:r>
            <a:r>
              <a:rPr lang="en-US" sz="1200" spc="-10">
                <a:latin typeface="Poppins"/>
                <a:cs typeface="Poppins"/>
              </a:rPr>
              <a:t>with Nationwide, </a:t>
            </a:r>
            <a:r>
              <a:rPr lang="en-US" sz="1200" spc="-10" dirty="0">
                <a:latin typeface="Poppins"/>
                <a:cs typeface="Poppins"/>
              </a:rPr>
              <a:t>you have the option to switch to Spot Pet Insurance while keeping your coverage.</a:t>
            </a:r>
            <a:br>
              <a:rPr lang="en-US" sz="1200" spc="-10" dirty="0">
                <a:latin typeface="Poppins"/>
                <a:cs typeface="Poppins"/>
              </a:rPr>
            </a:br>
            <a:br>
              <a:rPr lang="en-US" sz="1200" spc="-10" dirty="0">
                <a:latin typeface="Poppins"/>
                <a:cs typeface="Poppins"/>
              </a:rPr>
            </a:br>
            <a:r>
              <a:rPr lang="en-US" sz="1200" b="1" spc="-10" dirty="0">
                <a:latin typeface="Poppins"/>
                <a:cs typeface="Poppins"/>
              </a:rPr>
              <a:t>What This Means for You:</a:t>
            </a:r>
          </a:p>
          <a:p>
            <a:pPr marL="12700" algn="l">
              <a:spcBef>
                <a:spcPts val="125"/>
              </a:spcBef>
            </a:pPr>
            <a:r>
              <a:rPr lang="en-US" sz="1200" spc="-10" dirty="0">
                <a:latin typeface="Poppins"/>
                <a:cs typeface="Poppins"/>
              </a:rPr>
              <a:t>If you switch to Spot Pet Insurance, pre-existing health conditions can be covered if:</a:t>
            </a:r>
          </a:p>
          <a:p>
            <a:pPr marL="12700" algn="l">
              <a:spcBef>
                <a:spcPts val="125"/>
              </a:spcBef>
            </a:pPr>
            <a:br>
              <a:rPr lang="en-US" sz="1400" spc="-10" dirty="0">
                <a:latin typeface="Poppins"/>
                <a:cs typeface="Poppins"/>
              </a:rPr>
            </a:br>
            <a:br>
              <a:rPr lang="en-US" sz="1400" spc="-10" dirty="0">
                <a:latin typeface="Poppins"/>
                <a:cs typeface="Poppins"/>
              </a:rPr>
            </a:br>
            <a:endParaRPr lang="en-US" sz="1400" spc="-10" dirty="0">
              <a:latin typeface="Poppins"/>
              <a:cs typeface="Poppi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48127D-96F1-852D-36FE-3BB283C8EAC2}"/>
              </a:ext>
            </a:extLst>
          </p:cNvPr>
          <p:cNvSpPr txBox="1"/>
          <p:nvPr/>
        </p:nvSpPr>
        <p:spPr>
          <a:xfrm>
            <a:off x="3154773" y="199025"/>
            <a:ext cx="3558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New Kansas Bold" pitchFamily="2" charset="77"/>
              </a:rPr>
              <a:t>Welcome to the Spot Family!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885B2591-6F4A-F6A8-A939-3D5793C67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53" y="3268294"/>
            <a:ext cx="641954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283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oppins" pitchFamily="2" charset="77"/>
                <a:cs typeface="Poppins" pitchFamily="2" charset="77"/>
              </a:rPr>
              <a:t>• The condition was covered by your previous policy*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0"/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oppins" pitchFamily="2" charset="77"/>
                <a:cs typeface="Poppins" pitchFamily="2" charset="77"/>
              </a:rPr>
              <a:t>• Your previous policy was continuous and similar to Spot's policy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0"/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oppins" pitchFamily="2" charset="77"/>
                <a:cs typeface="Poppins" pitchFamily="2" charset="77"/>
              </a:rPr>
              <a:t>• Your  previous insurance was provided by the employer</a:t>
            </a:r>
          </a:p>
          <a:p>
            <a:pPr lvl="0"/>
            <a:r>
              <a:rPr lang="en-US" sz="1200" dirty="0">
                <a:latin typeface="Poppins" pitchFamily="2" charset="77"/>
                <a:cs typeface="Poppins" pitchFamily="2" charset="77"/>
              </a:rPr>
              <a:t>*Please note: Knee &amp; Ligament conditions are not eligible for continuation of coverage.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5E931A98-0B08-5820-4018-5432E52FE829}"/>
              </a:ext>
            </a:extLst>
          </p:cNvPr>
          <p:cNvSpPr txBox="1"/>
          <p:nvPr/>
        </p:nvSpPr>
        <p:spPr>
          <a:xfrm>
            <a:off x="248395" y="4502261"/>
            <a:ext cx="6182662" cy="426847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l">
              <a:spcBef>
                <a:spcPts val="125"/>
              </a:spcBef>
            </a:pPr>
            <a:r>
              <a:rPr lang="en-US" sz="1200" b="1" dirty="0">
                <a:latin typeface="Poppins"/>
                <a:cs typeface="Poppins"/>
              </a:rPr>
              <a:t>Interested in Switching? Here’s How:</a:t>
            </a:r>
            <a:endParaRPr lang="en-US" sz="1200" b="1" spc="-10" dirty="0">
              <a:latin typeface="Poppins"/>
              <a:cs typeface="Poppins"/>
            </a:endParaRPr>
          </a:p>
          <a:p>
            <a:pPr marL="12700" algn="l">
              <a:spcBef>
                <a:spcPts val="125"/>
              </a:spcBef>
            </a:pPr>
            <a:endParaRPr lang="en-US" sz="1200" spc="-10" dirty="0">
              <a:latin typeface="Poppins"/>
              <a:cs typeface="Poppins"/>
            </a:endParaRPr>
          </a:p>
          <a:p>
            <a:pPr marL="355600" indent="-342900" algn="l">
              <a:spcBef>
                <a:spcPts val="125"/>
              </a:spcBef>
              <a:buAutoNum type="arabicPeriod"/>
            </a:pPr>
            <a:r>
              <a:rPr lang="en-US" sz="1200" b="1" spc="-10" dirty="0">
                <a:latin typeface="Poppins"/>
                <a:cs typeface="Poppins"/>
              </a:rPr>
              <a:t>Sign up: Enroll in a Spot Pet Insurance plan at </a:t>
            </a:r>
            <a:r>
              <a:rPr kumimoji="0" lang="en-US" altLang="en-US" sz="1200" b="1" i="0" u="sng" strike="noStrike" cap="none" normalizeH="0" baseline="0" dirty="0">
                <a:ln>
                  <a:noFill/>
                </a:ln>
                <a:solidFill>
                  <a:srgbClr val="467886"/>
                </a:solidFill>
                <a:effectLst/>
                <a:latin typeface="Segoe UI" panose="020B0502040204020203" pitchFamily="34" charset="0"/>
                <a:hlinkClick r:id="rId2"/>
              </a:rPr>
              <a:t>https://spotpet.link/</a:t>
            </a:r>
            <a:r>
              <a:rPr kumimoji="0" lang="en-US" altLang="en-US" sz="1200" b="1" i="0" u="sng" strike="noStrike" cap="none" normalizeH="0" baseline="0" dirty="0" err="1">
                <a:ln>
                  <a:noFill/>
                </a:ln>
                <a:solidFill>
                  <a:srgbClr val="467886"/>
                </a:solidFill>
                <a:effectLst/>
                <a:latin typeface="Segoe UI" panose="020B0502040204020203" pitchFamily="34" charset="0"/>
                <a:hlinkClick r:id="rId2"/>
              </a:rPr>
              <a:t>agmcontainer</a:t>
            </a:r>
            <a:r>
              <a:rPr lang="en-US" sz="1200" b="1" spc="-10" dirty="0" err="1">
                <a:latin typeface="Poppins"/>
                <a:cs typeface="Poppins"/>
              </a:rPr>
              <a:t>or</a:t>
            </a:r>
            <a:r>
              <a:rPr lang="en-US" sz="1200" b="1" spc="-10" dirty="0">
                <a:latin typeface="Poppins"/>
                <a:cs typeface="Poppins"/>
              </a:rPr>
              <a:t> call their customer service at (888)343 2340 and mention your partner UD: EBTP_AGM.</a:t>
            </a:r>
          </a:p>
          <a:p>
            <a:pPr marL="12700" algn="l">
              <a:spcBef>
                <a:spcPts val="125"/>
              </a:spcBef>
            </a:pPr>
            <a:r>
              <a:rPr lang="en-US" sz="1200" b="1" spc="-10" dirty="0">
                <a:latin typeface="Poppins"/>
                <a:cs typeface="Poppins"/>
              </a:rPr>
              <a:t>Please note: Accident Only plans do not maintain coverage continuity.</a:t>
            </a:r>
          </a:p>
          <a:p>
            <a:pPr marL="12700" algn="l">
              <a:spcBef>
                <a:spcPts val="125"/>
              </a:spcBef>
            </a:pPr>
            <a:endParaRPr lang="en-US" sz="1200" spc="-10" dirty="0">
              <a:latin typeface="Poppins"/>
              <a:cs typeface="Poppins"/>
            </a:endParaRPr>
          </a:p>
          <a:p>
            <a:pPr marL="12700" algn="l">
              <a:spcBef>
                <a:spcPts val="125"/>
              </a:spcBef>
            </a:pPr>
            <a:r>
              <a:rPr lang="en-US" sz="1200" spc="-10" dirty="0">
                <a:latin typeface="Poppins"/>
                <a:cs typeface="Poppins"/>
              </a:rPr>
              <a:t>2</a:t>
            </a:r>
            <a:r>
              <a:rPr lang="en-US" sz="1200" b="1" spc="-10" dirty="0">
                <a:latin typeface="Poppins"/>
                <a:cs typeface="Poppins"/>
              </a:rPr>
              <a:t>. Submit Documentation: After enrolling, email satisfactory documentation to </a:t>
            </a:r>
            <a:r>
              <a:rPr lang="en-US" sz="1200" b="1" spc="-10" dirty="0">
                <a:latin typeface="Poppins"/>
                <a:cs typeface="Poppins"/>
                <a:hlinkClick r:id="rId3"/>
              </a:rPr>
              <a:t>coverme@customer.spotpet.com</a:t>
            </a:r>
            <a:r>
              <a:rPr lang="en-US" sz="1200" b="1" spc="-10" dirty="0">
                <a:latin typeface="Poppins"/>
                <a:cs typeface="Poppins"/>
              </a:rPr>
              <a:t> for approval. This documentation must validate that the coverage is comparable and has been continuous:</a:t>
            </a:r>
          </a:p>
          <a:p>
            <a:pPr marL="355600" indent="-342900" algn="l">
              <a:spcBef>
                <a:spcPts val="125"/>
              </a:spcBef>
              <a:buAutoNum type="alphaLcPeriod"/>
            </a:pPr>
            <a:r>
              <a:rPr lang="en-US" sz="1200" spc="-10" dirty="0">
                <a:latin typeface="Poppins"/>
                <a:cs typeface="Poppins"/>
              </a:rPr>
              <a:t>The </a:t>
            </a:r>
            <a:r>
              <a:rPr lang="en-US" sz="1200" u="sng" spc="-10" dirty="0">
                <a:latin typeface="Poppins"/>
                <a:cs typeface="Poppins"/>
              </a:rPr>
              <a:t>original effective date of coverage </a:t>
            </a:r>
            <a:r>
              <a:rPr lang="en-US" sz="1200" spc="-10" dirty="0">
                <a:latin typeface="Poppins"/>
                <a:cs typeface="Poppins"/>
              </a:rPr>
              <a:t>with the prior carrier (e.g., Declarations page), and</a:t>
            </a:r>
          </a:p>
          <a:p>
            <a:pPr marL="355600" indent="-342900" algn="l">
              <a:spcBef>
                <a:spcPts val="125"/>
              </a:spcBef>
              <a:buAutoNum type="alphaLcPeriod"/>
            </a:pPr>
            <a:r>
              <a:rPr lang="en-US" sz="1200" spc="-10" dirty="0">
                <a:latin typeface="Poppins"/>
                <a:cs typeface="Poppins"/>
              </a:rPr>
              <a:t>The paid-through date (e.g., the current month’s billing statement or employer payroll report if premium were payroll deducted).</a:t>
            </a:r>
          </a:p>
          <a:p>
            <a:pPr marL="12700" algn="l">
              <a:spcBef>
                <a:spcPts val="125"/>
              </a:spcBef>
            </a:pPr>
            <a:r>
              <a:rPr lang="en-US" sz="1200" b="1" spc="-10" dirty="0">
                <a:latin typeface="Poppins"/>
                <a:cs typeface="Poppins"/>
              </a:rPr>
              <a:t>3. Receive Confirmation: Spot Pet Insurance will confirm your pet’s eligibility for coverage within 3 business days via email. This does not guarantee approval for all future claims. </a:t>
            </a:r>
          </a:p>
          <a:p>
            <a:pPr marL="12700" algn="l">
              <a:spcBef>
                <a:spcPts val="125"/>
              </a:spcBef>
            </a:pPr>
            <a:r>
              <a:rPr lang="en-US" sz="1200" b="1" spc="-10" dirty="0">
                <a:latin typeface="Poppins"/>
                <a:cs typeface="Poppins"/>
              </a:rPr>
              <a:t>4. Coverage Start Date: Spot coverage will become effective the next day, and applicable Accident &amp; illness waiting periods will be waived. Once you receive a confirmation email of enrollment, you may cancel their prior pet insurance plan. </a:t>
            </a:r>
          </a:p>
          <a:p>
            <a:pPr marL="12700" algn="l">
              <a:spcBef>
                <a:spcPts val="125"/>
              </a:spcBef>
            </a:pPr>
            <a:br>
              <a:rPr lang="en-US" sz="1400" spc="-10" dirty="0">
                <a:latin typeface="Poppins"/>
                <a:cs typeface="Poppins"/>
              </a:rPr>
            </a:br>
            <a:endParaRPr lang="en-US" sz="1400" spc="-10" dirty="0">
              <a:latin typeface="Poppins"/>
              <a:cs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6788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360</Words>
  <Application>Microsoft Macintosh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New Kansas Bold</vt:lpstr>
      <vt:lpstr>Poppins</vt:lpstr>
      <vt:lpstr>Segoe UI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Rebecca Jaffe</cp:lastModifiedBy>
  <cp:revision>20</cp:revision>
  <dcterms:created xsi:type="dcterms:W3CDTF">2025-09-03T20:07:54Z</dcterms:created>
  <dcterms:modified xsi:type="dcterms:W3CDTF">2026-09-22T20:20:58Z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2025-09-02T00:00:00Z</vt:filetime>
  </property>
  <property fmtid="{D5CDD505-2E9C-101B-9397-08002B2CF9AE}" pid="3" name="LastSaved">
    <vt:filetime>2025-09-03T00:00:00Z</vt:filetime>
  </property>
</Properties>
</file>